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67" r:id="rId4"/>
    <p:sldId id="261" r:id="rId5"/>
    <p:sldId id="262" r:id="rId6"/>
    <p:sldId id="268" r:id="rId7"/>
    <p:sldId id="263" r:id="rId8"/>
    <p:sldId id="264" r:id="rId9"/>
    <p:sldId id="265" r:id="rId10"/>
    <p:sldId id="270" r:id="rId11"/>
    <p:sldId id="266" r:id="rId12"/>
    <p:sldId id="269" r:id="rId13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Lato" panose="020B0604020202020204" charset="0"/>
      <p:regular r:id="rId20"/>
      <p:bold r:id="rId21"/>
      <p:italic r:id="rId22"/>
      <p:boldItalic r:id="rId23"/>
    </p:embeddedFont>
    <p:embeddedFont>
      <p:font typeface="Raleway" panose="020B0604020202020204" charset="0"/>
      <p:regular r:id="rId24"/>
      <p:bold r:id="rId25"/>
      <p:italic r:id="rId26"/>
      <p:boldItalic r:id="rId27"/>
    </p:embeddedFont>
    <p:embeddedFont>
      <p:font typeface="Trebuchet MS" panose="020B060302020202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4" d="100"/>
          <a:sy n="84" d="100"/>
        </p:scale>
        <p:origin x="99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ableStyles" Target="tableStyles.xml"/></Relationships>
</file>

<file path=ppt/media/image1.jpeg>
</file>

<file path=ppt/media/image10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ba0294bc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ba0294bc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ba0294bc9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ba0294bc9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ba0294bc9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ba0294bc9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ba0294bc9_0_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ba0294bc9_0_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ba0294bc9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ba0294bc9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ba0294bc9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ba0294bc9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ba0294bc9_0_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ba0294bc9_0_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s://github.com/fitsum99/DATA606/tree/master/Delivery%202" TargetMode="External"/><Relationship Id="rId5" Type="http://schemas.openxmlformats.org/officeDocument/2006/relationships/hyperlink" Target="mailto:f72@umbc.edu" TargetMode="External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towardsdatascience.com/detecting-credit-card-fraud-using-machine-learning-a3d83423d3b8" TargetMode="External"/><Relationship Id="rId3" Type="http://schemas.openxmlformats.org/officeDocument/2006/relationships/slideLayout" Target="../slideLayouts/slideLayout3.xml"/><Relationship Id="rId7" Type="http://schemas.openxmlformats.org/officeDocument/2006/relationships/hyperlink" Target="https://www.kaggle.com/faressayah/credit-card-fraud-detection-cnns" TargetMode="Externa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hyperlink" Target="https://www.kaggle.com/gpreda/credit-card-fraud-detection-with-rf-auc-0-93" TargetMode="External"/><Relationship Id="rId5" Type="http://schemas.openxmlformats.org/officeDocument/2006/relationships/hyperlink" Target="https://www.kaggle.com/mlg-ulb/creditcardfraud" TargetMode="External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scikit-learn.org/stable/modules/generated/sklearn.ensemble.RandomForestClassifier.html" TargetMode="External"/><Relationship Id="rId5" Type="http://schemas.openxmlformats.org/officeDocument/2006/relationships/hyperlink" Target="https://scikit-learn.org/stable/modules/generated/sklearn.linear_model.LogisticRegression.html" TargetMode="External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hyperlink" Target="https://pytorch.org/docs/stable/index.html" TargetMode="External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1.emf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491489" y="4602290"/>
            <a:ext cx="7023267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Aug, 10, 2020</a:t>
            </a:r>
            <a:endParaRPr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How Do Credit Card Companies Spot Fraud?">
            <a:extLst>
              <a:ext uri="{FF2B5EF4-FFF2-40B4-BE49-F238E27FC236}">
                <a16:creationId xmlns:a16="http://schemas.microsoft.com/office/drawing/2014/main" id="{5D2B49FC-8747-4D9E-BA87-280A0FE329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3297" b="-2"/>
          <a:stretch/>
        </p:blipFill>
        <p:spPr bwMode="auto">
          <a:xfrm>
            <a:off x="6126480" y="10"/>
            <a:ext cx="477774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2103CEB-7274-4E2A-81BE-457ECBA318EC}"/>
              </a:ext>
            </a:extLst>
          </p:cNvPr>
          <p:cNvSpPr/>
          <p:nvPr/>
        </p:nvSpPr>
        <p:spPr>
          <a:xfrm>
            <a:off x="125730" y="1220280"/>
            <a:ext cx="60921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2060"/>
                </a:solidFill>
              </a:rPr>
              <a:t>Credit card fraud detection by using machine learning and neural networking</a:t>
            </a:r>
            <a:endParaRPr lang="en-US" sz="2400" dirty="0">
              <a:solidFill>
                <a:srgbClr val="00206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D25717-DD8C-46F5-B039-C19A6D2AD6B8}"/>
              </a:ext>
            </a:extLst>
          </p:cNvPr>
          <p:cNvSpPr/>
          <p:nvPr/>
        </p:nvSpPr>
        <p:spPr>
          <a:xfrm>
            <a:off x="6866155" y="4064922"/>
            <a:ext cx="2909771" cy="7730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 defTabSz="457200">
              <a:lnSpc>
                <a:spcPct val="107000"/>
              </a:lnSpc>
              <a:spcAft>
                <a:spcPts val="800"/>
              </a:spcAft>
              <a:buClrTx/>
            </a:pPr>
            <a:r>
              <a:rPr lang="en-US" sz="1800" b="1" kern="1200" dirty="0">
                <a:solidFill>
                  <a:prstClr val="black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Fitsum Desalegn</a:t>
            </a:r>
          </a:p>
          <a:p>
            <a:pPr lvl="0" algn="just" defTabSz="457200">
              <a:lnSpc>
                <a:spcPct val="107000"/>
              </a:lnSpc>
              <a:spcAft>
                <a:spcPts val="800"/>
              </a:spcAft>
              <a:buClrTx/>
            </a:pPr>
            <a:r>
              <a:rPr lang="en-US" sz="1800" b="1" kern="1200" dirty="0">
                <a:solidFill>
                  <a:prstClr val="black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             Data606</a:t>
            </a:r>
            <a:endParaRPr lang="en-US" kern="12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B2E026-3725-45A1-A44A-3526FBAD3D69}"/>
              </a:ext>
            </a:extLst>
          </p:cNvPr>
          <p:cNvSpPr/>
          <p:nvPr/>
        </p:nvSpPr>
        <p:spPr>
          <a:xfrm>
            <a:off x="708660" y="3937054"/>
            <a:ext cx="4419085" cy="338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Final delivery </a:t>
            </a:r>
            <a:r>
              <a:rPr lang="en-US" sz="1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Execution and Interpretation</a:t>
            </a:r>
            <a:r>
              <a:rPr lang="en-US" sz="1600" b="1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8D379E7-07FA-4795-ADF3-FFC893D9D5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08"/>
    </mc:Choice>
    <mc:Fallback>
      <p:transition spd="slow" advTm="12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0B135-131D-45BE-96C8-E74132582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105" y="518550"/>
            <a:ext cx="7699830" cy="535200"/>
          </a:xfrm>
        </p:spPr>
        <p:txBody>
          <a:bodyPr/>
          <a:lstStyle/>
          <a:p>
            <a:pPr>
              <a:spcBef>
                <a:spcPts val="1400"/>
              </a:spcBef>
              <a:spcAft>
                <a:spcPts val="400"/>
              </a:spcAft>
            </a:pP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Improvements can be done on the existing project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B4EBFF-120B-4202-8FBB-D011C72508A4}"/>
              </a:ext>
            </a:extLst>
          </p:cNvPr>
          <p:cNvSpPr/>
          <p:nvPr/>
        </p:nvSpPr>
        <p:spPr>
          <a:xfrm>
            <a:off x="640042" y="1214968"/>
            <a:ext cx="7863915" cy="2713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400"/>
              </a:spcBef>
              <a:spcAft>
                <a:spcPts val="400"/>
              </a:spcAft>
            </a:pPr>
            <a:endParaRPr lang="en-IN" sz="1200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spcBef>
                <a:spcPts val="1400"/>
              </a:spcBef>
              <a:spcAft>
                <a:spcPts val="400"/>
              </a:spcAft>
            </a:pPr>
            <a:endParaRPr lang="en-IN" b="1" dirty="0"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●"/>
            </a:pPr>
            <a:r>
              <a:rPr lang="en-IN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Different loss functions for logistic regression can be implemented</a:t>
            </a:r>
          </a:p>
          <a:p>
            <a:pPr lvl="0"/>
            <a:endParaRPr lang="en-US" b="1" dirty="0">
              <a:latin typeface="Times New Roman" panose="02020603050405020304" pitchFamily="18" charset="0"/>
              <a:ea typeface="Liberation Serif"/>
              <a:cs typeface="Times New Roman" panose="02020603050405020304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●"/>
            </a:pPr>
            <a:r>
              <a:rPr lang="en-IN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number of decision trees can be increased to see the performance of random forests.</a:t>
            </a:r>
          </a:p>
          <a:p>
            <a:pPr lvl="0"/>
            <a:endParaRPr lang="en-US" b="1" dirty="0">
              <a:latin typeface="Times New Roman" panose="02020603050405020304" pitchFamily="18" charset="0"/>
              <a:ea typeface="Liberation Serif"/>
              <a:cs typeface="Times New Roman" panose="02020603050405020304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●"/>
            </a:pPr>
            <a:r>
              <a:rPr lang="en-IN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CNN architecture and learning strategy can be experimented with to provide further insights.</a:t>
            </a:r>
          </a:p>
          <a:p>
            <a:pPr lvl="0"/>
            <a:endParaRPr lang="en-US" b="1" dirty="0">
              <a:latin typeface="Times New Roman" panose="02020603050405020304" pitchFamily="18" charset="0"/>
              <a:ea typeface="Liberation Serif"/>
              <a:cs typeface="Times New Roman" panose="02020603050405020304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●"/>
            </a:pPr>
            <a:r>
              <a:rPr lang="en-IN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 random up/down sampling of the complete dataset can be done to handle class imbalance before training.  </a:t>
            </a:r>
            <a:endParaRPr lang="en-US" b="1" dirty="0">
              <a:latin typeface="Times New Roman" panose="02020603050405020304" pitchFamily="18" charset="0"/>
              <a:ea typeface="Liberation Serif"/>
              <a:cs typeface="Times New Roman" panose="02020603050405020304" pitchFamily="18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CF62647-75F7-4CEF-B5EE-E16D4CFD06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544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679"/>
    </mc:Choice>
    <mc:Fallback>
      <p:transition spd="slow" advTm="38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>
            <a:spLocks noGrp="1"/>
          </p:cNvSpPr>
          <p:nvPr>
            <p:ph type="title"/>
          </p:nvPr>
        </p:nvSpPr>
        <p:spPr>
          <a:xfrm>
            <a:off x="558000" y="535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 lang="en-GB" dirty="0"/>
          </a:p>
        </p:txBody>
      </p:sp>
      <p:sp>
        <p:nvSpPr>
          <p:cNvPr id="156" name="Google Shape;156;p23"/>
          <p:cNvSpPr txBox="1">
            <a:spLocks noGrp="1"/>
          </p:cNvSpPr>
          <p:nvPr>
            <p:ph type="body" idx="1"/>
          </p:nvPr>
        </p:nvSpPr>
        <p:spPr>
          <a:xfrm>
            <a:off x="558000" y="1441200"/>
            <a:ext cx="8586000" cy="3599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There is problem to solve the high class imbalance in datasets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a quick and dirty solution to the problem is expected, logistic regression can be adopted.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forests can be used to solve the problem</a:t>
            </a:r>
          </a:p>
          <a:p>
            <a:pPr marL="1460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</a:pPr>
            <a:endParaRPr lang="en-US"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the quantity of data is very high with good computational resources available to predict fraud detection, </a:t>
            </a: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ANNs can be used to scale into complicated models with good recall scores.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67E0F23-7507-4D55-BBBC-7DE182D403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421"/>
    </mc:Choice>
    <mc:Fallback>
      <p:transition spd="slow" advTm="89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on't Have Any Questions? Try These. -">
            <a:extLst>
              <a:ext uri="{FF2B5EF4-FFF2-40B4-BE49-F238E27FC236}">
                <a16:creationId xmlns:a16="http://schemas.microsoft.com/office/drawing/2014/main" id="{733209E0-7AD2-4AE3-BBF6-394BBCBA5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536" y="700088"/>
            <a:ext cx="3603748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46F9A2-26D5-4484-9DDF-F40D9BD2C72F}"/>
              </a:ext>
            </a:extLst>
          </p:cNvPr>
          <p:cNvSpPr/>
          <p:nvPr/>
        </p:nvSpPr>
        <p:spPr>
          <a:xfrm>
            <a:off x="320040" y="2843213"/>
            <a:ext cx="79438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buClrTx/>
            </a:pPr>
            <a:r>
              <a:rPr lang="en-US" sz="1800" kern="1200" dirty="0">
                <a:solidFill>
                  <a:prstClr val="black"/>
                </a:solidFill>
                <a:latin typeface="Trebuchet MS" panose="020B0603020202020204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f72@umbc.edu</a:t>
            </a:r>
            <a:r>
              <a:rPr lang="en-US" sz="1800" kern="1200" dirty="0">
                <a:solidFill>
                  <a:prstClr val="black"/>
                </a:solidFill>
                <a:latin typeface="Trebuchet MS" panose="020B0603020202020204"/>
                <a:ea typeface="+mn-ea"/>
                <a:cs typeface="+mn-cs"/>
              </a:rPr>
              <a:t> </a:t>
            </a:r>
          </a:p>
          <a:p>
            <a:pPr lvl="0" defTabSz="457200">
              <a:buClrTx/>
            </a:pPr>
            <a:r>
              <a:rPr lang="en-US" sz="1800" kern="1200" dirty="0">
                <a:solidFill>
                  <a:prstClr val="black"/>
                </a:solidFill>
                <a:latin typeface="Trebuchet MS" panose="020B0603020202020204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https://github.com/fitsum99/DATA606/tree/master/Delivery%202</a:t>
            </a:r>
            <a:endParaRPr lang="en-US" sz="1800" kern="1200" dirty="0">
              <a:solidFill>
                <a:prstClr val="black"/>
              </a:solidFill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AA92048-B5D0-482C-9A26-B5EB2899B0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769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40"/>
    </mc:Choice>
    <mc:Fallback>
      <p:transition spd="slow" advTm="11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Recap</a:t>
            </a:r>
            <a:endParaRPr lang="en-GB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8140230" cy="3106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400" dirty="0"/>
              <a:t> </a:t>
            </a:r>
            <a:r>
              <a:rPr lang="en-US" sz="1400" dirty="0">
                <a:hlinkClick r:id="rId5"/>
              </a:rPr>
              <a:t>https://www.kaggle.com/mlg-ulb/creditcardfraud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datasets contains transactions made by credit cards in September 2013 by European cardholders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-US"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 of the project  - To find out the best accuracy result before the transaction is approved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Algorithms under project are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forests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Artificial neural networks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n-US" sz="1400" b="1" u="sng" dirty="0">
                <a:solidFill>
                  <a:schemeClr val="bg2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Credit card fraud detection with random forests</a:t>
            </a:r>
            <a:endParaRPr lang="en-US" sz="1400" b="1" dirty="0">
              <a:solidFill>
                <a:schemeClr val="bg2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n-US" sz="1400" b="1" u="sng" dirty="0">
                <a:solidFill>
                  <a:schemeClr val="bg2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Credit card fraud detection with CNNs</a:t>
            </a:r>
            <a:endParaRPr lang="en-US" sz="1400" b="1" dirty="0">
              <a:solidFill>
                <a:schemeClr val="bg2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n-US" sz="1400" b="1" u="sng" dirty="0">
                <a:solidFill>
                  <a:schemeClr val="bg2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Detecting credit card fraud with machine learning</a:t>
            </a:r>
            <a:endParaRPr lang="en-US" sz="1400" b="1" dirty="0">
              <a:solidFill>
                <a:schemeClr val="bg2"/>
              </a:solidFill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CBC44A4F-F1A8-486C-9668-532D8C7664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19"/>
    </mc:Choice>
    <mc:Fallback>
      <p:transition spd="slow" advTm="492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DA198-C710-42D4-92E3-83EB51F76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>
                <a:solidFill>
                  <a:schemeClr val="bg2"/>
                </a:solidFill>
                <a:latin typeface="Arial Black" panose="020B0A04020102020204" pitchFamily="34" charset="0"/>
              </a:rPr>
              <a:t> Exploratory data Analysis Result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7607F6-9F0E-4ED0-B823-EA222334BB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EDA was performed with multiple plots on the relation of input features and their distribution.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Data preprocessing was performed with Pandas and </a:t>
            </a:r>
            <a:r>
              <a:rPr lang="en-IN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Pytorch</a:t>
            </a: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 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window size of 64 was chosen and can be changed for further studies. 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data contains only numerical input variables with non missing values</a:t>
            </a:r>
            <a:r>
              <a:rPr lang="en-US" sz="14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endParaRPr lang="en-US" sz="1400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92C64E4-1171-462B-9E01-740BE8712C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397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45"/>
    </mc:Choice>
    <mc:Fallback>
      <p:transition spd="slow" advTm="31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9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Modelling - Logistic regression and Random forests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4251175" y="2245950"/>
            <a:ext cx="4698300" cy="26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Credit card fraudulent transactions identification can be posed as binary classification problem.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u="sng" dirty="0">
                <a:solidFill>
                  <a:schemeClr val="hlink"/>
                </a:solidFill>
                <a:hlinkClick r:id="rId5"/>
              </a:rPr>
              <a:t>Logistic regression</a:t>
            </a:r>
            <a:r>
              <a:rPr lang="en-US" dirty="0"/>
              <a:t> and </a:t>
            </a:r>
            <a:r>
              <a:rPr lang="en-US" u="sng" dirty="0">
                <a:solidFill>
                  <a:schemeClr val="hlink"/>
                </a:solidFill>
                <a:hlinkClick r:id="rId6"/>
              </a:rPr>
              <a:t>random forests</a:t>
            </a:r>
            <a:r>
              <a:rPr lang="en-US" dirty="0"/>
              <a:t> can be used to predict normal and fraudulent transactions based on the dataset provided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dirty="0" err="1"/>
              <a:t>Sklearn</a:t>
            </a:r>
            <a:r>
              <a:rPr lang="en-US" dirty="0"/>
              <a:t> library was used to implement these two models.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10 decision trees were used to create the random forest model with </a:t>
            </a:r>
            <a:r>
              <a:rPr lang="en-US" dirty="0" err="1"/>
              <a:t>gini</a:t>
            </a:r>
            <a:r>
              <a:rPr lang="en-US" dirty="0"/>
              <a:t> score as the information metric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L2 loss was considered in the case of logistic regression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US" dirty="0"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6600" y="2346150"/>
            <a:ext cx="3929199" cy="252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78B92B1-7AC6-4902-BCF1-CC38A6E011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92"/>
    </mc:Choice>
    <mc:Fallback>
      <p:transition spd="slow" advTm="52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Modelling - ANNs</a:t>
            </a:r>
            <a:endParaRPr dirty="0"/>
          </a:p>
        </p:txBody>
      </p:sp>
      <p:sp>
        <p:nvSpPr>
          <p:cNvPr id="126" name="Google Shape;126;p19"/>
          <p:cNvSpPr txBox="1">
            <a:spLocks noGrp="1"/>
          </p:cNvSpPr>
          <p:nvPr>
            <p:ph type="body" idx="1"/>
          </p:nvPr>
        </p:nvSpPr>
        <p:spPr>
          <a:xfrm>
            <a:off x="0" y="2058674"/>
            <a:ext cx="5120640" cy="28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ANNs were implemented with the help of </a:t>
            </a:r>
            <a:r>
              <a:rPr lang="en-GB" sz="1400" b="1" u="sng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Pytorch</a:t>
            </a: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library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networks were used to address the problem.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were trained for 30 epochs with binary cross entropy loss for classification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6370" y="517051"/>
            <a:ext cx="3897631" cy="4123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E736912-5621-4771-BAEF-C020A50E21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13"/>
    </mc:Choice>
    <mc:Fallback>
      <p:transition spd="slow" advTm="27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FB45B-DFA9-4469-A10C-FAD66F85F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Modelling - ANNs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DBB49-50C1-4F7B-881E-3F329E63ED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Clr>
                <a:srgbClr val="595959"/>
              </a:buClr>
            </a:pPr>
            <a:r>
              <a:rPr lang="en-US" sz="1400" b="1" dirty="0">
                <a:solidFill>
                  <a:srgbClr val="1A1A1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network has 29  layers and a total trainable parameters over 3000</a:t>
            </a:r>
          </a:p>
          <a:p>
            <a:pPr marL="146050" lvl="0" indent="0">
              <a:buClr>
                <a:srgbClr val="595959"/>
              </a:buClr>
              <a:buNone/>
            </a:pPr>
            <a:endParaRPr lang="en-US" sz="1400" b="1" dirty="0">
              <a:solidFill>
                <a:srgbClr val="1A1A1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>
                <a:srgbClr val="595959"/>
              </a:buClr>
            </a:pPr>
            <a:r>
              <a:rPr lang="en-US" sz="1400" b="1" dirty="0">
                <a:solidFill>
                  <a:srgbClr val="1A1A1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Due to high class imbalance weighted loss function was used for training.</a:t>
            </a:r>
          </a:p>
          <a:p>
            <a:pPr marL="146050" lvl="0" indent="0">
              <a:buClr>
                <a:srgbClr val="595959"/>
              </a:buClr>
              <a:buNone/>
            </a:pPr>
            <a:endParaRPr lang="en-US" sz="1400" b="1" dirty="0">
              <a:solidFill>
                <a:srgbClr val="1A1A1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buClr>
                <a:srgbClr val="595959"/>
              </a:buClr>
            </a:pPr>
            <a:r>
              <a:rPr lang="en-US" sz="1400" b="1" dirty="0">
                <a:solidFill>
                  <a:srgbClr val="1A1A1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 fold testing with K = 3 was used to test performance.</a:t>
            </a:r>
          </a:p>
          <a:p>
            <a:endParaRPr lang="en-US" dirty="0"/>
          </a:p>
        </p:txBody>
      </p:sp>
      <p:pic>
        <p:nvPicPr>
          <p:cNvPr id="5" name="Google Shape;128;p19">
            <a:extLst>
              <a:ext uri="{FF2B5EF4-FFF2-40B4-BE49-F238E27FC236}">
                <a16:creationId xmlns:a16="http://schemas.microsoft.com/office/drawing/2014/main" id="{7C631AD6-8CB7-4CF1-9025-82E3E633FFA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6894" y="1074420"/>
            <a:ext cx="4645666" cy="3705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4E4E426B-074C-4734-A725-FB3D456974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14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92"/>
    </mc:Choice>
    <mc:Fallback>
      <p:transition spd="slow" advTm="23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603720" y="4933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Model performance</a:t>
            </a:r>
            <a:endParaRPr lang="en-GB" dirty="0"/>
          </a:p>
        </p:txBody>
      </p:sp>
      <p:sp>
        <p:nvSpPr>
          <p:cNvPr id="134" name="Google Shape;134;p20"/>
          <p:cNvSpPr txBox="1">
            <a:spLocks noGrp="1"/>
          </p:cNvSpPr>
          <p:nvPr>
            <p:ph type="body" idx="1"/>
          </p:nvPr>
        </p:nvSpPr>
        <p:spPr>
          <a:xfrm>
            <a:off x="350760" y="1314300"/>
            <a:ext cx="8143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</a:t>
            </a:r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                 96%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recall                        62%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complexity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Highly interpretable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much scalable according to data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US"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8FD1DF1-FA88-41BB-A0FB-7394B326B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400" y="3106950"/>
            <a:ext cx="6106160" cy="1956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73BD9A8-923E-4F59-9454-F368213BCA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8414" y="1028550"/>
            <a:ext cx="4919106" cy="1543200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565612B9-ABD8-46E4-B168-D7E0F1EA14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75"/>
    </mc:Choice>
    <mc:Fallback>
      <p:transition spd="slow" advTm="357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 Model performance</a:t>
            </a:r>
            <a:endParaRPr dirty="0"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forests</a:t>
            </a:r>
            <a:endParaRPr sz="1400" b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                 99%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Moderate recall              68%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Moderate complexity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Medium interpretable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Works well on larger datasets also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43373" y="1048987"/>
            <a:ext cx="4448175" cy="16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DA1723F-C4CE-4300-B7F3-014CF554F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9700" y="2882401"/>
            <a:ext cx="4999990" cy="226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1E971EC-91D1-4D47-BA2E-219893A2D9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612"/>
    </mc:Choice>
    <mc:Fallback>
      <p:transition spd="slow" advTm="42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 Model performance</a:t>
            </a:r>
            <a:endParaRPr dirty="0"/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249390" y="176889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Artificial neural networks</a:t>
            </a:r>
            <a:endParaRPr sz="1400" b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accuracy           94.8%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recall                 97.3%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complexity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interpretability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Works well on large datasets</a:t>
            </a: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4520" y="768795"/>
            <a:ext cx="3488425" cy="189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C029ED-8E5E-49B2-BFBA-4438A0A14CA5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345" y="3216850"/>
            <a:ext cx="5943600" cy="1778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370D97D-A91B-4164-8B9D-63BBACFC94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50"/>
    </mc:Choice>
    <mc:Fallback>
      <p:transition spd="slow" advTm="28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1075</TotalTime>
  <Words>432</Words>
  <Application>Microsoft Office PowerPoint</Application>
  <PresentationFormat>On-screen Show (16:9)</PresentationFormat>
  <Paragraphs>81</Paragraphs>
  <Slides>12</Slides>
  <Notes>8</Notes>
  <HiddenSlides>0</HiddenSlides>
  <MMClips>12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 Black</vt:lpstr>
      <vt:lpstr>Wingdings</vt:lpstr>
      <vt:lpstr>Trebuchet MS</vt:lpstr>
      <vt:lpstr>Calibri</vt:lpstr>
      <vt:lpstr>Times New Roman</vt:lpstr>
      <vt:lpstr>Lato</vt:lpstr>
      <vt:lpstr>Arial</vt:lpstr>
      <vt:lpstr>Raleway</vt:lpstr>
      <vt:lpstr>Streamline</vt:lpstr>
      <vt:lpstr>PowerPoint Presentation</vt:lpstr>
      <vt:lpstr>Recap</vt:lpstr>
      <vt:lpstr> Exploratory data Analysis Result</vt:lpstr>
      <vt:lpstr> Modelling - Logistic regression and Random forests </vt:lpstr>
      <vt:lpstr>Modelling - ANNs</vt:lpstr>
      <vt:lpstr>Modelling - ANNs</vt:lpstr>
      <vt:lpstr> Model performance</vt:lpstr>
      <vt:lpstr> Model performance</vt:lpstr>
      <vt:lpstr> Model performance</vt:lpstr>
      <vt:lpstr>Improvements can be done on the existing project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fraud detection by using machine learning and neural networking</dc:title>
  <dc:creator>fitsum</dc:creator>
  <cp:lastModifiedBy>adsfbfv qwedfgbxnc</cp:lastModifiedBy>
  <cp:revision>39</cp:revision>
  <dcterms:modified xsi:type="dcterms:W3CDTF">2020-08-10T17:24:20Z</dcterms:modified>
</cp:coreProperties>
</file>